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9"/>
  </p:notesMasterIdLst>
  <p:sldIdLst>
    <p:sldId id="347" r:id="rId3"/>
    <p:sldId id="350" r:id="rId4"/>
    <p:sldId id="296" r:id="rId5"/>
    <p:sldId id="351" r:id="rId6"/>
    <p:sldId id="363" r:id="rId7"/>
    <p:sldId id="352" r:id="rId8"/>
    <p:sldId id="345" r:id="rId9"/>
    <p:sldId id="355" r:id="rId10"/>
    <p:sldId id="356" r:id="rId11"/>
    <p:sldId id="357" r:id="rId12"/>
    <p:sldId id="358" r:id="rId13"/>
    <p:sldId id="359" r:id="rId14"/>
    <p:sldId id="360" r:id="rId15"/>
    <p:sldId id="361" r:id="rId16"/>
    <p:sldId id="362" r:id="rId17"/>
    <p:sldId id="349"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5" autoAdjust="0"/>
    <p:restoredTop sz="94660"/>
  </p:normalViewPr>
  <p:slideViewPr>
    <p:cSldViewPr snapToGrid="0" showGuides="1">
      <p:cViewPr>
        <p:scale>
          <a:sx n="75" d="100"/>
          <a:sy n="75" d="100"/>
        </p:scale>
        <p:origin x="960" y="474"/>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8CE93-3421-4A9C-A82A-A596695197CE}" type="datetimeFigureOut">
              <a:rPr lang="zh-CN" altLang="en-US" smtClean="0"/>
              <a:t>2025-09-15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D60EB-E9B4-4072-ADC6-C3A0134EA174}" type="slidenum">
              <a:rPr lang="zh-CN" altLang="en-US" smtClean="0"/>
              <a:t>‹#›</a:t>
            </a:fld>
            <a:endParaRPr lang="zh-CN" altLang="en-US"/>
          </a:p>
        </p:txBody>
      </p:sp>
    </p:spTree>
    <p:extLst>
      <p:ext uri="{BB962C8B-B14F-4D97-AF65-F5344CB8AC3E}">
        <p14:creationId xmlns:p14="http://schemas.microsoft.com/office/powerpoint/2010/main" val="34211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16</a:t>
            </a:fld>
            <a:endParaRPr lang="zh-CN" altLang="en-US"/>
          </a:p>
        </p:txBody>
      </p:sp>
    </p:spTree>
    <p:extLst>
      <p:ext uri="{BB962C8B-B14F-4D97-AF65-F5344CB8AC3E}">
        <p14:creationId xmlns:p14="http://schemas.microsoft.com/office/powerpoint/2010/main" val="164681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43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1098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745171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5322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5365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5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931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575838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 (2a-3c)</a:t>
            </a:r>
            <a:endParaRPr lang="zh-CN" altLang="en-US"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68958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65772"/>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二、完形填空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从短文后各题所给的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选出可以填入空白处的最佳选项。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Will you feel nervous if you have to go to a party?Do you worry that you will have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talk about when you meet new people?Here is some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that can help you.</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are meeting new people, the way you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is very important.It means that you should dress right for the party.Studies show that people decide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they like you in the first five or ten seconds.It doesn’t mean that they only want someone beautiful.They just want to see if you are like them or if you are very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165503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03127"/>
            <a:ext cx="11430000" cy="339298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the party, try to relax your body when you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people.You can nod to show that you are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.Your body language says more than your words, so try to be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the party, spend some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reviewing (</a:t>
            </a:r>
            <a:r>
              <a:rPr lang="zh-CN" altLang="zh-CN" sz="2800">
                <a:solidFill>
                  <a:srgbClr val="000000"/>
                </a:solidFill>
                <a:latin typeface="Times New Roman" panose="02020603050405020304" pitchFamily="18" charset="0"/>
                <a:cs typeface="Times New Roman" panose="02020603050405020304" pitchFamily="18" charset="0"/>
              </a:rPr>
              <a:t>回顾</a:t>
            </a:r>
            <a:r>
              <a:rPr lang="en-US" altLang="zh-CN" sz="2800">
                <a:solidFill>
                  <a:srgbClr val="000000"/>
                </a:solidFill>
                <a:latin typeface="Times New Roman" panose="02020603050405020304" pitchFamily="18" charset="0"/>
                <a:cs typeface="Times New Roman" panose="02020603050405020304" pitchFamily="18" charset="0"/>
              </a:rPr>
              <a:t>) your performance.Ask yourself what you did well.In this way, your social abilities (</a:t>
            </a:r>
            <a:r>
              <a:rPr lang="zh-CN" altLang="zh-CN" sz="2800">
                <a:solidFill>
                  <a:srgbClr val="000000"/>
                </a:solidFill>
                <a:latin typeface="Times New Roman" panose="02020603050405020304" pitchFamily="18" charset="0"/>
                <a:cs typeface="Times New Roman" panose="02020603050405020304" pitchFamily="18" charset="0"/>
              </a:rPr>
              <a:t>社交能力</a:t>
            </a:r>
            <a:r>
              <a:rPr lang="en-US" altLang="zh-CN" sz="2800">
                <a:solidFill>
                  <a:srgbClr val="000000"/>
                </a:solidFill>
                <a:latin typeface="Times New Roman" panose="02020603050405020304" pitchFamily="18" charset="0"/>
                <a:cs typeface="Times New Roman" panose="02020603050405020304" pitchFamily="18" charset="0"/>
              </a:rPr>
              <a:t>) will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908670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04234"/>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.A.something	B.nothing	C.everything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.A.answers	B.gifts	</a:t>
            </a:r>
            <a:r>
              <a:rPr lang="en-US" altLang="zh-CN" sz="2800" smtClean="0">
                <a:solidFill>
                  <a:srgbClr val="000000"/>
                </a:solidFill>
                <a:latin typeface="Times New Roman" panose="02020603050405020304" pitchFamily="18" charset="0"/>
                <a:cs typeface="Times New Roman" panose="02020603050405020304" pitchFamily="18" charset="0"/>
              </a:rPr>
              <a:t>	C.advice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.A.look	B.laugh	C.speak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.A.when	B.unless	C.if</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.A.difficult	B.surprised	C.different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.A.hear from	B.talk with	C.turn down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.A.listening	B.sleeping	C.reading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.A.loud	B.natural	C.hungry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.A.money	B.space	C.time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.A.disagree	B.promise	C.improve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5834600"/>
            <a:ext cx="4528804"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BCACC</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6</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10</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BABCC </a:t>
            </a:r>
            <a:endParaRPr lang="zh-CN" altLang="zh-CN" sz="2800">
              <a:solidFill>
                <a:srgbClr val="FF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1855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9758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700">
                <a:solidFill>
                  <a:srgbClr val="000000"/>
                </a:solidFill>
                <a:latin typeface="Arial" panose="020B0604020202020204" pitchFamily="34" charset="0"/>
                <a:ea typeface="黑体" panose="02010609060101010101" pitchFamily="49" charset="-122"/>
                <a:cs typeface="Times New Roman" panose="02020603050405020304" pitchFamily="18" charset="0"/>
              </a:rPr>
              <a:t>三、阅读还原</a:t>
            </a:r>
            <a:endParaRPr lang="zh-CN" altLang="zh-CN" sz="27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700">
                <a:solidFill>
                  <a:srgbClr val="000000"/>
                </a:solidFill>
                <a:latin typeface="Times New Roman" panose="02020603050405020304" pitchFamily="18" charset="0"/>
                <a:cs typeface="Times New Roman" panose="02020603050405020304" pitchFamily="18" charset="0"/>
              </a:rPr>
              <a:t>阅读下面短文</a:t>
            </a:r>
            <a:r>
              <a:rPr lang="en-US" altLang="zh-CN" sz="2700">
                <a:solidFill>
                  <a:srgbClr val="000000"/>
                </a:solidFill>
                <a:latin typeface="Times New Roman" panose="02020603050405020304" pitchFamily="18" charset="0"/>
                <a:cs typeface="Times New Roman" panose="02020603050405020304" pitchFamily="18" charset="0"/>
              </a:rPr>
              <a:t>,</a:t>
            </a:r>
            <a:r>
              <a:rPr lang="zh-CN" altLang="zh-CN" sz="2700">
                <a:solidFill>
                  <a:srgbClr val="000000"/>
                </a:solidFill>
                <a:latin typeface="Times New Roman" panose="02020603050405020304" pitchFamily="18" charset="0"/>
                <a:cs typeface="Times New Roman" panose="02020603050405020304" pitchFamily="18" charset="0"/>
              </a:rPr>
              <a:t>根据语篇内容</a:t>
            </a:r>
            <a:r>
              <a:rPr lang="en-US" altLang="zh-CN" sz="2700">
                <a:solidFill>
                  <a:srgbClr val="000000"/>
                </a:solidFill>
                <a:latin typeface="Times New Roman" panose="02020603050405020304" pitchFamily="18" charset="0"/>
                <a:cs typeface="Times New Roman" panose="02020603050405020304" pitchFamily="18" charset="0"/>
              </a:rPr>
              <a:t>,</a:t>
            </a:r>
            <a:r>
              <a:rPr lang="zh-CN" altLang="zh-CN" sz="2700">
                <a:solidFill>
                  <a:srgbClr val="000000"/>
                </a:solidFill>
                <a:latin typeface="Times New Roman" panose="02020603050405020304" pitchFamily="18" charset="0"/>
                <a:cs typeface="Times New Roman" panose="02020603050405020304" pitchFamily="18" charset="0"/>
              </a:rPr>
              <a:t>从下面所给的选项中选出能填入空白处的最佳选项</a:t>
            </a:r>
            <a:r>
              <a:rPr lang="en-US" altLang="zh-CN" sz="2700">
                <a:solidFill>
                  <a:srgbClr val="000000"/>
                </a:solidFill>
                <a:latin typeface="Times New Roman" panose="02020603050405020304" pitchFamily="18" charset="0"/>
                <a:cs typeface="Times New Roman" panose="02020603050405020304" pitchFamily="18" charset="0"/>
              </a:rPr>
              <a:t>,</a:t>
            </a:r>
            <a:r>
              <a:rPr lang="zh-CN" altLang="zh-CN" sz="2700">
                <a:solidFill>
                  <a:srgbClr val="000000"/>
                </a:solidFill>
                <a:latin typeface="Times New Roman" panose="02020603050405020304" pitchFamily="18" charset="0"/>
                <a:cs typeface="Times New Roman" panose="02020603050405020304" pitchFamily="18" charset="0"/>
              </a:rPr>
              <a:t>使短文意思通顺。选项中有一项为多余项。</a:t>
            </a:r>
            <a:endParaRPr lang="zh-CN" altLang="zh-CN" sz="27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Making friends can be an important part of our life, but how do we build strong friendships?</a:t>
            </a:r>
            <a:r>
              <a:rPr lang="zh-CN" altLang="zh-CN" sz="27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7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700">
                <a:solidFill>
                  <a:srgbClr val="000000"/>
                </a:solidFill>
                <a:latin typeface="NEU-BZ-S92"/>
                <a:ea typeface="Times New Roman" panose="02020603050405020304" pitchFamily="18" charset="0"/>
                <a:cs typeface="Times New Roman" panose="02020603050405020304" pitchFamily="18" charset="0"/>
              </a:rPr>
              <a:t> </a:t>
            </a:r>
            <a:r>
              <a:rPr lang="en-US" altLang="zh-CN" sz="27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7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First, spend more time with people.If you want to make friends, you need to meet and connect with others.</a:t>
            </a:r>
            <a:r>
              <a:rPr lang="zh-CN" altLang="zh-CN" sz="27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7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700">
                <a:solidFill>
                  <a:srgbClr val="000000"/>
                </a:solidFill>
                <a:latin typeface="NEU-BZ-S92"/>
                <a:ea typeface="Times New Roman" panose="02020603050405020304" pitchFamily="18" charset="0"/>
                <a:cs typeface="Times New Roman" panose="02020603050405020304" pitchFamily="18" charset="0"/>
              </a:rPr>
              <a:t> </a:t>
            </a:r>
            <a:r>
              <a:rPr lang="en-US" altLang="zh-CN" sz="27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7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700">
                <a:solidFill>
                  <a:srgbClr val="000000"/>
                </a:solidFill>
                <a:latin typeface="Times New Roman" panose="02020603050405020304" pitchFamily="18" charset="0"/>
                <a:cs typeface="Times New Roman" panose="02020603050405020304" pitchFamily="18" charset="0"/>
              </a:rPr>
              <a:t>Then, show that you care about your friends.</a:t>
            </a:r>
            <a:r>
              <a:rPr lang="zh-CN" altLang="zh-CN" sz="27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7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700">
                <a:solidFill>
                  <a:srgbClr val="000000"/>
                </a:solidFill>
                <a:latin typeface="Times New Roman" panose="02020603050405020304" pitchFamily="18" charset="0"/>
                <a:cs typeface="Times New Roman" panose="02020603050405020304" pitchFamily="18" charset="0"/>
              </a:rPr>
              <a:t> As the saying goes, “A true friend reaches for your hand and touches your heart.”Although it’s not necessary(</a:t>
            </a:r>
            <a:r>
              <a:rPr lang="zh-CN" altLang="zh-CN" sz="2700">
                <a:solidFill>
                  <a:srgbClr val="000000"/>
                </a:solidFill>
                <a:latin typeface="Times New Roman" panose="02020603050405020304" pitchFamily="18" charset="0"/>
                <a:cs typeface="Times New Roman" panose="02020603050405020304" pitchFamily="18" charset="0"/>
              </a:rPr>
              <a:t>必要的</a:t>
            </a:r>
            <a:r>
              <a:rPr lang="en-US" altLang="zh-CN" sz="2700">
                <a:solidFill>
                  <a:srgbClr val="000000"/>
                </a:solidFill>
                <a:latin typeface="Times New Roman" panose="02020603050405020304" pitchFamily="18" charset="0"/>
                <a:cs typeface="Times New Roman" panose="02020603050405020304" pitchFamily="18" charset="0"/>
              </a:rPr>
              <a:t>)for you to be the same as your friend, you need to understand him or her.Be there for him or her when he or she has some problems.</a:t>
            </a:r>
            <a:r>
              <a:rPr lang="en-US" altLang="zh-CN" sz="27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7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06517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81154"/>
            <a:ext cx="11430000" cy="2832827"/>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Showing interest in others is important for building strong relationships.Listen carefully to what people say and take time to learn more about them.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Finally, encourage your friends.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Never laugh at your friend in front of others.If someone is laughing at your friend, you should stop him or 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605442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64839"/>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A.Next, be a good listener.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B.Here is some advice.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C.True friends will stand by each other through both good and bad times.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D.You can go to places like coffee shops or clubs to meet new people.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E.Once you decide to make friends with someone, it’s important to truly care for him or 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F.You don’t need a lot of friends as long as they’re good.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917972"/>
            <a:ext cx="2133918"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BDEAC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4285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998671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dirty="0">
              <a:ln w="22225">
                <a:solidFill>
                  <a:srgbClr val="ED7D31"/>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265934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基础巩固</a:t>
            </a:r>
            <a:endParaRPr lang="zh-CN" altLang="en-US" sz="3600" dirty="0">
              <a:solidFill>
                <a:prstClr val="white"/>
              </a:solidFill>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502586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solidFill>
                  <a:prstClr val="white"/>
                </a:solidFill>
                <a:latin typeface="华文隶书" panose="02010800040101010101" pitchFamily="2" charset="-122"/>
                <a:ea typeface="华文隶书" panose="02010800040101010101" pitchFamily="2" charset="-122"/>
              </a:rPr>
              <a:t>能力提升</a:t>
            </a:r>
            <a:endParaRPr lang="zh-CN" altLang="en-US" sz="3600" dirty="0">
              <a:solidFill>
                <a:prstClr val="white"/>
              </a:solidFill>
              <a:latin typeface="华文隶书" panose="02010800040101010101" pitchFamily="2" charset="-122"/>
              <a:ea typeface="华文隶书" panose="02010800040101010101" pitchFamily="2" charset="-122"/>
            </a:endParaRPr>
          </a:p>
        </p:txBody>
      </p:sp>
      <p:pic>
        <p:nvPicPr>
          <p:cNvPr id="28" name="Picture 2" descr="花朵ppt素材设计素材免费下载 花朵ppt素材设计图片 千图网平面设计 "/>
          <p:cNvPicPr>
            <a:picLocks noChangeAspect="1" noChangeArrowheads="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a:off x="7612577" y="7210546"/>
            <a:ext cx="872836"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2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基础巩固</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05339"/>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一、根据句意及首字母或中文提示写出单词。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.Team sports help to develop a child’s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skills.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.Video is a good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for learning a foreign language.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.Friends should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each other and never tell lies.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most exciting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公开活动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重要事情</a:t>
            </a:r>
            <a:r>
              <a:rPr lang="en-US" altLang="zh-CN" sz="2800">
                <a:solidFill>
                  <a:srgbClr val="000000"/>
                </a:solidFill>
                <a:latin typeface="Times New Roman" panose="02020603050405020304" pitchFamily="18" charset="0"/>
                <a:cs typeface="Times New Roman" panose="02020603050405020304" pitchFamily="18" charset="0"/>
              </a:rPr>
              <a:t>) in September is the school music festival.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 offered to pay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费用</a:t>
            </a:r>
            <a:r>
              <a:rPr lang="en-US" altLang="zh-CN" sz="2800">
                <a:solidFill>
                  <a:srgbClr val="000000"/>
                </a:solidFill>
                <a:latin typeface="Times New Roman" panose="02020603050405020304" pitchFamily="18" charset="0"/>
                <a:cs typeface="Times New Roman" panose="02020603050405020304" pitchFamily="18" charset="0"/>
              </a:rPr>
              <a:t>) of the taxi.</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6416639" y="1888641"/>
            <a:ext cx="101983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social</a:t>
            </a:r>
            <a:endParaRPr lang="zh-CN" altLang="en-US" sz="2800"/>
          </a:p>
        </p:txBody>
      </p:sp>
      <p:sp>
        <p:nvSpPr>
          <p:cNvPr id="18" name="矩形 17"/>
          <p:cNvSpPr>
            <a:spLocks noChangeAspect="1"/>
          </p:cNvSpPr>
          <p:nvPr/>
        </p:nvSpPr>
        <p:spPr>
          <a:xfrm>
            <a:off x="3550150" y="2453718"/>
            <a:ext cx="135966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medium</a:t>
            </a:r>
            <a:endParaRPr lang="zh-CN" altLang="en-US" sz="2800"/>
          </a:p>
        </p:txBody>
      </p:sp>
      <p:sp>
        <p:nvSpPr>
          <p:cNvPr id="19" name="矩形 18"/>
          <p:cNvSpPr>
            <a:spLocks noChangeAspect="1"/>
          </p:cNvSpPr>
          <p:nvPr/>
        </p:nvSpPr>
        <p:spPr>
          <a:xfrm>
            <a:off x="3056990" y="2990338"/>
            <a:ext cx="82266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trust</a:t>
            </a:r>
            <a:endParaRPr lang="zh-CN" altLang="en-US" sz="2800"/>
          </a:p>
        </p:txBody>
      </p:sp>
      <p:sp>
        <p:nvSpPr>
          <p:cNvPr id="20" name="矩形 19"/>
          <p:cNvSpPr>
            <a:spLocks noChangeAspect="1"/>
          </p:cNvSpPr>
          <p:nvPr/>
        </p:nvSpPr>
        <p:spPr>
          <a:xfrm>
            <a:off x="3474796" y="3508215"/>
            <a:ext cx="131959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event</a:t>
            </a:r>
            <a:r>
              <a:rPr lang="zh-CN" altLang="en-US" sz="2800">
                <a:solidFill>
                  <a:srgbClr val="FF0000"/>
                </a:solidFill>
                <a:latin typeface="Times New Roman" panose="02020603050405020304" pitchFamily="18" charset="0"/>
              </a:rPr>
              <a:t>　</a:t>
            </a:r>
            <a:endParaRPr lang="zh-CN" altLang="en-US" sz="2800"/>
          </a:p>
        </p:txBody>
      </p:sp>
      <p:sp>
        <p:nvSpPr>
          <p:cNvPr id="21" name="矩形 20"/>
          <p:cNvSpPr>
            <a:spLocks noChangeAspect="1"/>
          </p:cNvSpPr>
          <p:nvPr/>
        </p:nvSpPr>
        <p:spPr>
          <a:xfrm>
            <a:off x="4136219" y="4647556"/>
            <a:ext cx="76174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cost</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22810"/>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二、根据中文意思</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完成英语句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他们在大学里结下了深厚的友谊。</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They formed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t>
            </a:r>
            <a:r>
              <a:rPr lang="en-US" altLang="zh-CN" sz="2800">
                <a:solidFill>
                  <a:srgbClr val="000000"/>
                </a:solidFill>
                <a:latin typeface="Times New Roman" panose="02020603050405020304" pitchFamily="18" charset="0"/>
                <a:cs typeface="Times New Roman" panose="02020603050405020304" pitchFamily="18" charset="0"/>
              </a:rPr>
              <a:t>college.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作业上的一点小误会让双胞胎姐妹吵得不可开交。</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 small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about homework led to </a:t>
            </a:r>
            <a:r>
              <a:rPr lang="en-US" altLang="zh-CN" sz="2800" smtClean="0">
                <a:solidFill>
                  <a:srgbClr val="000000"/>
                </a:solidFill>
                <a:latin typeface="Times New Roman" panose="02020603050405020304" pitchFamily="18" charset="0"/>
                <a:cs typeface="Times New Roman" panose="02020603050405020304" pitchFamily="18" charset="0"/>
              </a:rPr>
              <a:t>loud______________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between the twins.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如果你不知道对她说什么</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我认为最好的方式是告诉她真相。</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If you don’t know what to say to her, I think the best way is to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729659" y="1939317"/>
            <a:ext cx="4689104"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close        friendship</a:t>
            </a:r>
            <a:endParaRPr lang="zh-CN" altLang="en-US" sz="2800"/>
          </a:p>
        </p:txBody>
      </p:sp>
      <p:sp>
        <p:nvSpPr>
          <p:cNvPr id="4" name="矩形 3"/>
          <p:cNvSpPr>
            <a:spLocks noChangeAspect="1"/>
          </p:cNvSpPr>
          <p:nvPr/>
        </p:nvSpPr>
        <p:spPr>
          <a:xfrm>
            <a:off x="1637459" y="2986153"/>
            <a:ext cx="2735044"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misunderstanding</a:t>
            </a:r>
            <a:endParaRPr lang="zh-CN" altLang="en-US" sz="2800"/>
          </a:p>
        </p:txBody>
      </p:sp>
      <p:sp>
        <p:nvSpPr>
          <p:cNvPr id="5" name="矩形 4"/>
          <p:cNvSpPr>
            <a:spLocks noChangeAspect="1"/>
          </p:cNvSpPr>
          <p:nvPr/>
        </p:nvSpPr>
        <p:spPr>
          <a:xfrm>
            <a:off x="9016159" y="3027169"/>
            <a:ext cx="1672189"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arguments</a:t>
            </a:r>
            <a:endParaRPr lang="zh-CN" altLang="en-US" sz="2800"/>
          </a:p>
        </p:txBody>
      </p:sp>
      <p:sp>
        <p:nvSpPr>
          <p:cNvPr id="6" name="矩形 5"/>
          <p:cNvSpPr>
            <a:spLocks noChangeAspect="1"/>
          </p:cNvSpPr>
          <p:nvPr/>
        </p:nvSpPr>
        <p:spPr>
          <a:xfrm>
            <a:off x="1068232" y="5307730"/>
            <a:ext cx="409118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tell </a:t>
            </a:r>
            <a:r>
              <a:rPr lang="en-US" altLang="zh-CN" sz="2800" smtClean="0">
                <a:solidFill>
                  <a:srgbClr val="FF0000"/>
                </a:solidFill>
                <a:latin typeface="Times New Roman" panose="02020603050405020304" pitchFamily="18" charset="0"/>
              </a:rPr>
              <a:t>           the              truth</a:t>
            </a:r>
            <a:endParaRPr lang="zh-CN" altLang="en-US" sz="2800"/>
          </a:p>
        </p:txBody>
      </p:sp>
    </p:spTree>
    <p:extLst>
      <p:ext uri="{BB962C8B-B14F-4D97-AF65-F5344CB8AC3E}">
        <p14:creationId xmlns:p14="http://schemas.microsoft.com/office/powerpoint/2010/main" val="13153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04586"/>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他们总是以友好、热情的方式欢迎访客。</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They always welcome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a:solidFill>
                  <a:srgbClr val="000000"/>
                </a:solidFill>
                <a:latin typeface="Times New Roman" panose="02020603050405020304" pitchFamily="18" charset="0"/>
                <a:cs typeface="Times New Roman" panose="02020603050405020304" pitchFamily="18" charset="0"/>
              </a:rPr>
              <a:t>in a kind, friendly way.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在演讲时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你应该仔细观察听众</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看看他们理解了没有。</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While giving a speech, you should</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_________ _________ _________</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carefully to see if they understand.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327567" y="2069230"/>
            <a:ext cx="248657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 </a:t>
            </a:r>
            <a:r>
              <a:rPr lang="en-US" altLang="zh-CN" sz="2800" smtClean="0">
                <a:solidFill>
                  <a:srgbClr val="FF0000"/>
                </a:solidFill>
                <a:latin typeface="Times New Roman" panose="02020603050405020304" pitchFamily="18" charset="0"/>
              </a:rPr>
              <a:t>        visitors</a:t>
            </a:r>
            <a:endParaRPr lang="zh-CN" altLang="en-US" sz="2800"/>
          </a:p>
        </p:txBody>
      </p:sp>
      <p:sp>
        <p:nvSpPr>
          <p:cNvPr id="4" name="矩形 3"/>
          <p:cNvSpPr>
            <a:spLocks noChangeAspect="1"/>
          </p:cNvSpPr>
          <p:nvPr/>
        </p:nvSpPr>
        <p:spPr>
          <a:xfrm>
            <a:off x="5838867" y="3203321"/>
            <a:ext cx="4427943"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Watch           </a:t>
            </a:r>
            <a:r>
              <a:rPr lang="en-US" altLang="zh-CN" sz="2800">
                <a:solidFill>
                  <a:srgbClr val="FF0000"/>
                </a:solidFill>
                <a:latin typeface="Times New Roman" panose="02020603050405020304" pitchFamily="18" charset="0"/>
              </a:rPr>
              <a:t>the </a:t>
            </a:r>
            <a:r>
              <a:rPr lang="en-US" altLang="zh-CN" sz="2800" smtClean="0">
                <a:solidFill>
                  <a:srgbClr val="FF0000"/>
                </a:solidFill>
                <a:latin typeface="Times New Roman" panose="02020603050405020304" pitchFamily="18" charset="0"/>
              </a:rPr>
              <a:t>       listeners</a:t>
            </a:r>
            <a:endParaRPr lang="zh-CN" altLang="en-US" sz="2800"/>
          </a:p>
        </p:txBody>
      </p:sp>
    </p:spTree>
    <p:extLst>
      <p:ext uri="{BB962C8B-B14F-4D97-AF65-F5344CB8AC3E}">
        <p14:creationId xmlns:p14="http://schemas.microsoft.com/office/powerpoint/2010/main" val="3146063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三、按要求</a:t>
            </a: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.communication, is, important, very, daily, our, in, lives (.)(</a:t>
            </a:r>
            <a:r>
              <a:rPr lang="zh-CN" altLang="zh-CN" sz="2800">
                <a:solidFill>
                  <a:srgbClr val="000000"/>
                </a:solidFill>
                <a:latin typeface="Times New Roman" panose="02020603050405020304" pitchFamily="18" charset="0"/>
                <a:cs typeface="Times New Roman" panose="02020603050405020304" pitchFamily="18" charset="0"/>
              </a:rPr>
              <a:t>连词成句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event will take place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at 9 a.m.on 10th January</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the event take place?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.Professor Jones will give a speech on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teenagers’ communication skills</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Professor Jones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a:t>
            </a:r>
            <a:r>
              <a:rPr lang="en-US" altLang="zh-CN" sz="2800" smtClean="0">
                <a:solidFill>
                  <a:srgbClr val="000000"/>
                </a:solidFill>
                <a:latin typeface="Times New Roman" panose="02020603050405020304" pitchFamily="18" charset="0"/>
                <a:cs typeface="Times New Roman" panose="02020603050405020304" pitchFamily="18" charset="0"/>
              </a:rPr>
              <a:t>on</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.We are looking forward to your reply.(</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are </a:t>
            </a:r>
            <a:r>
              <a:rPr lang="en-US"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 _________ _________ </a:t>
            </a:r>
            <a:r>
              <a:rPr lang="en-US" altLang="zh-CN" sz="2800" smtClean="0">
                <a:solidFill>
                  <a:srgbClr val="000000"/>
                </a:solidFill>
                <a:latin typeface="Times New Roman" panose="02020603050405020304" pitchFamily="18" charset="0"/>
                <a:cs typeface="Times New Roman" panose="02020603050405020304" pitchFamily="18" charset="0"/>
              </a:rPr>
              <a:t>to </a:t>
            </a:r>
            <a:r>
              <a:rPr lang="en-US" altLang="zh-CN" sz="2800">
                <a:solidFill>
                  <a:srgbClr val="000000"/>
                </a:solidFill>
                <a:latin typeface="Times New Roman" panose="02020603050405020304" pitchFamily="18" charset="0"/>
                <a:cs typeface="Times New Roman" panose="02020603050405020304" pitchFamily="18" charset="0"/>
              </a:rPr>
              <a:t>your reply.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57200" y="1370730"/>
            <a:ext cx="763542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Communication is very important in our daily lives.</a:t>
            </a:r>
            <a:endParaRPr lang="zh-CN" altLang="en-US" sz="2800"/>
          </a:p>
        </p:txBody>
      </p:sp>
      <p:sp>
        <p:nvSpPr>
          <p:cNvPr id="4" name="矩形 3"/>
          <p:cNvSpPr>
            <a:spLocks noChangeAspect="1"/>
          </p:cNvSpPr>
          <p:nvPr/>
        </p:nvSpPr>
        <p:spPr>
          <a:xfrm>
            <a:off x="889000" y="2460810"/>
            <a:ext cx="294503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When </a:t>
            </a:r>
            <a:r>
              <a:rPr lang="en-US" altLang="zh-CN" sz="2800" smtClean="0">
                <a:solidFill>
                  <a:srgbClr val="FF0000"/>
                </a:solidFill>
                <a:latin typeface="Times New Roman" panose="02020603050405020304" pitchFamily="18" charset="0"/>
              </a:rPr>
              <a:t>              will</a:t>
            </a:r>
            <a:endParaRPr lang="zh-CN" altLang="en-US" sz="2800"/>
          </a:p>
        </p:txBody>
      </p:sp>
      <p:sp>
        <p:nvSpPr>
          <p:cNvPr id="5" name="矩形 4"/>
          <p:cNvSpPr>
            <a:spLocks noChangeAspect="1"/>
          </p:cNvSpPr>
          <p:nvPr/>
        </p:nvSpPr>
        <p:spPr>
          <a:xfrm>
            <a:off x="1625600" y="4122413"/>
            <a:ext cx="8337539"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will                                   give               a              speech</a:t>
            </a:r>
            <a:endParaRPr lang="zh-CN" altLang="en-US" sz="2800"/>
          </a:p>
        </p:txBody>
      </p:sp>
      <p:sp>
        <p:nvSpPr>
          <p:cNvPr id="6" name="矩形 5"/>
          <p:cNvSpPr>
            <a:spLocks noChangeAspect="1"/>
          </p:cNvSpPr>
          <p:nvPr/>
        </p:nvSpPr>
        <p:spPr>
          <a:xfrm>
            <a:off x="1803400" y="5263293"/>
            <a:ext cx="4673074"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not             looking      forward</a:t>
            </a:r>
            <a:endParaRPr lang="zh-CN" altLang="en-US" sz="2800"/>
          </a:p>
        </p:txBody>
      </p:sp>
    </p:spTree>
    <p:extLst>
      <p:ext uri="{BB962C8B-B14F-4D97-AF65-F5344CB8AC3E}">
        <p14:creationId xmlns:p14="http://schemas.microsoft.com/office/powerpoint/2010/main" val="416120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能力提升</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05339"/>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阅读下面语篇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从每题所给的</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三个选项中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选出最佳选项。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Tom is a 14-year-old boy.He really likes sports.He says playing sports makes him healthy and relaxed.But his best friend is quiet.Sometimes his friend likes to share his favourite books with Tom.But Tom doesn’t like them.He thinks they are boring.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fact,“I want to tell him I have different hobbies,”Tom said.“But I don’t want to hurt his feelings or harm our friendship.What can I do</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5754"/>
            <a:ext cx="11430000" cy="6247608"/>
          </a:xfrm>
          <a:prstGeom prst="rect">
            <a:avLst/>
          </a:prstGeom>
        </p:spPr>
        <p:txBody>
          <a:bodyPr>
            <a:spAutoFit/>
          </a:bodyPr>
          <a:lstStyle/>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Friends can be different.This is very common.It is important to talk with your friends.But you should be careful about how to communicate with them.Here are some tips for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First,listen carefully to your friends.Although you may want to explain yourself,listening to your friends first can help you stay calm.It will also help you better understand your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Next,express yourself politely.Remember,you are not trying to argue.Winning or losing is not important.Don’t try to force (</a:t>
            </a:r>
            <a:r>
              <a:rPr lang="zh-CN" altLang="zh-CN" sz="2800">
                <a:solidFill>
                  <a:srgbClr val="000000"/>
                </a:solidFill>
                <a:latin typeface="Times New Roman" panose="02020603050405020304" pitchFamily="18" charset="0"/>
                <a:cs typeface="Times New Roman" panose="02020603050405020304" pitchFamily="18" charset="0"/>
              </a:rPr>
              <a:t>强迫</a:t>
            </a:r>
            <a:r>
              <a:rPr lang="en-US" altLang="zh-CN" sz="2800">
                <a:solidFill>
                  <a:srgbClr val="000000"/>
                </a:solidFill>
                <a:latin typeface="Times New Roman" panose="02020603050405020304" pitchFamily="18" charset="0"/>
                <a:cs typeface="Times New Roman" panose="02020603050405020304" pitchFamily="18" charset="0"/>
              </a:rPr>
              <a:t>) your friends to think the same way you do.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Lastly and most importantly,show your friends that you value your friendship even if you disagree about something.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Real friends respect each other.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1359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8485"/>
            <a:ext cx="11430000" cy="624760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.From the passage we know that Tom doesn’t want to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A.hurt his friend’s feelings </a:t>
            </a:r>
            <a:endParaRPr lang="zh-CN" altLang="zh-CN" sz="2800" smtClean="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B.talk to his best friend </a:t>
            </a:r>
            <a:endParaRPr lang="zh-CN" altLang="zh-CN" sz="2800" smtClean="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C.make friends with others</a:t>
            </a:r>
            <a:endParaRPr lang="zh-CN" altLang="zh-CN" sz="2800" smtClean="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.How </a:t>
            </a:r>
            <a:r>
              <a:rPr lang="en-US" altLang="zh-CN" sz="2800">
                <a:solidFill>
                  <a:srgbClr val="000000"/>
                </a:solidFill>
                <a:latin typeface="Times New Roman" panose="02020603050405020304" pitchFamily="18" charset="0"/>
                <a:cs typeface="Times New Roman" panose="02020603050405020304" pitchFamily="18" charset="0"/>
              </a:rPr>
              <a:t>many tips are given in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A.3.	B.4.	C.5.</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.We can read the passage in the column(</a:t>
            </a:r>
            <a:r>
              <a:rPr lang="zh-CN" altLang="zh-CN" sz="2800">
                <a:solidFill>
                  <a:srgbClr val="000000"/>
                </a:solidFill>
                <a:latin typeface="Times New Roman" panose="02020603050405020304" pitchFamily="18" charset="0"/>
                <a:cs typeface="Times New Roman" panose="02020603050405020304" pitchFamily="18" charset="0"/>
              </a:rPr>
              <a:t>栏目</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of a magazine.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A.Music </a:t>
            </a:r>
            <a:r>
              <a:rPr lang="en-US" altLang="zh-CN" sz="2800" smtClean="0">
                <a:solidFill>
                  <a:srgbClr val="000000"/>
                </a:solidFill>
                <a:latin typeface="Times New Roman" panose="02020603050405020304" pitchFamily="18" charset="0"/>
                <a:cs typeface="Times New Roman" panose="02020603050405020304" pitchFamily="18" charset="0"/>
              </a:rPr>
              <a:t>	B.Nature </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C.Friends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 will Tom do next according to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A.He will argue with his friend.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B.He will force his friend to play sports.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C.He will talk to his friend politely.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543181" y="218485"/>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6727081" y="2364785"/>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5" name="矩形 4"/>
          <p:cNvSpPr/>
          <p:nvPr/>
        </p:nvSpPr>
        <p:spPr>
          <a:xfrm>
            <a:off x="7679581" y="3332174"/>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6" name="矩形 5"/>
          <p:cNvSpPr/>
          <p:nvPr/>
        </p:nvSpPr>
        <p:spPr>
          <a:xfrm>
            <a:off x="7891338" y="437591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16743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496</TotalTime>
  <Words>692</Words>
  <Application>Microsoft Office PowerPoint</Application>
  <PresentationFormat>宽屏</PresentationFormat>
  <Paragraphs>107</Paragraphs>
  <Slides>16</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16</vt:i4>
      </vt:variant>
    </vt:vector>
  </HeadingPairs>
  <TitlesOfParts>
    <vt:vector size="28"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70</cp:revision>
  <dcterms:created xsi:type="dcterms:W3CDTF">2021-07-19T03:09:34Z</dcterms:created>
  <dcterms:modified xsi:type="dcterms:W3CDTF">2025-09-15T05:55:25Z</dcterms:modified>
</cp:coreProperties>
</file>